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859" r:id="rId2"/>
    <p:sldId id="1150" r:id="rId3"/>
    <p:sldId id="1148" r:id="rId4"/>
    <p:sldId id="1152" r:id="rId5"/>
    <p:sldId id="1153" r:id="rId6"/>
    <p:sldId id="1163" r:id="rId7"/>
    <p:sldId id="1142" r:id="rId8"/>
    <p:sldId id="1154" r:id="rId9"/>
    <p:sldId id="1155" r:id="rId10"/>
    <p:sldId id="1146" r:id="rId11"/>
    <p:sldId id="1156" r:id="rId12"/>
    <p:sldId id="1143" r:id="rId13"/>
    <p:sldId id="1158" r:id="rId14"/>
    <p:sldId id="1159" r:id="rId15"/>
    <p:sldId id="1160" r:id="rId16"/>
    <p:sldId id="1161" r:id="rId17"/>
    <p:sldId id="1144" r:id="rId18"/>
    <p:sldId id="1162" r:id="rId19"/>
    <p:sldId id="1165" r:id="rId2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基础过关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6957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Paul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 to the street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just turned the first corner, his eyes were attracted by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a huge crowd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turned out that the housewives were lining up to buy charcoal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木炭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barbecue and winter heating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defTabSz="909638" hangingPunct="0">
              <a:spcAft>
                <a:spcPts val="0"/>
              </a:spcAft>
              <a:tabLst>
                <a:tab pos="3946525" algn="l"/>
                <a:tab pos="6454775" algn="l"/>
                <a:tab pos="93249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club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sign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store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3472948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考查名词辨析。句意：他刚拐过第一个弯时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他的目光被一家挤满人群的商店吸引住了。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酒吧；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club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俱乐部；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sign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标志；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商店。根据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turned out that the housewives were 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lining up to buy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charcoal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木炭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此处指他被商店吸引了。故选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7504" y="300600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0870" y="5157192"/>
            <a:ext cx="4667159" cy="413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435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6957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Paul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 to the street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just turned the first corner, his eyes were attracted by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a huge crowd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turned out that the housewives were lining up to buy charcoal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木炭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barbecue and winter heating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defTabSz="909638" hangingPunct="0">
              <a:spcAft>
                <a:spcPts val="0"/>
              </a:spcAft>
              <a:tabLst>
                <a:tab pos="3946525" algn="l"/>
                <a:tab pos="6454775" algn="l"/>
                <a:tab pos="93249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0820" y="302283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  <p:sp>
        <p:nvSpPr>
          <p:cNvPr id="5" name="内容占位符 8"/>
          <p:cNvSpPr txBox="1">
            <a:spLocks/>
          </p:cNvSpPr>
          <p:nvPr/>
        </p:nvSpPr>
        <p:spPr bwMode="auto">
          <a:xfrm>
            <a:off x="442006" y="34290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考查介词辨析。句意：原来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家庭主妇们正在排队购买用于烧烤和冬季取暖的木炭。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“barbecue and winter heating”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此处介绍购买木炭的目的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1997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42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Paul’s eyes suddenly lit up, so he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 home, employed some experienced workers to make high-quality charcoal out of the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trees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soon as a large amount of good charcoal came into the market, the townspeople warmly welcomed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Pretty soon, more than 1,000 boxes of charcoal were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spring of the second year, he used the money to buy enough young trees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few years, the forest manor that everyone thought had disappeared came to life again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04456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946525" algn="l"/>
                <a:tab pos="6545263" algn="l"/>
                <a:tab pos="8972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secretly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comfortably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completely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immediately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8406" y="3198784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D</a:t>
            </a:r>
            <a:endParaRPr lang="zh-CN" altLang="en-US" sz="2000"/>
          </a:p>
        </p:txBody>
      </p:sp>
      <p:sp>
        <p:nvSpPr>
          <p:cNvPr id="6" name="内容占位符 9"/>
          <p:cNvSpPr txBox="1">
            <a:spLocks/>
          </p:cNvSpPr>
          <p:nvPr/>
        </p:nvSpPr>
        <p:spPr bwMode="auto">
          <a:xfrm>
            <a:off x="360854" y="3548623"/>
            <a:ext cx="11485848" cy="251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考查副词辨析。句意：保罗的眼睛突然亮了起来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于是他立即回家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雇了一些有经验的工人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用烧焦的树木制作高质量的木炭。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secretly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秘密地；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comfortably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舒适地；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completely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完全地；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immediately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立即。根据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“Paul’s eyes suddenly </a:t>
            </a:r>
            <a:r>
              <a:rPr lang="en-US" altLang="zh-CN" sz="2100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 up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此处指他立马回家了。故选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1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</a:t>
            </a:r>
            <a:r>
              <a:rPr lang="en-US" altLang="zh-CN" sz="21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sz="21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是动词短语</a:t>
            </a:r>
            <a:r>
              <a:rPr lang="en-US" altLang="zh-CN" sz="21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</a:t>
            </a:r>
            <a:r>
              <a:rPr lang="en-US" altLang="zh-CN" sz="21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sz="21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的过去式和过去分词形式</a:t>
            </a:r>
            <a:r>
              <a:rPr lang="en-US" altLang="zh-CN" sz="21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sz="21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1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使某物发光、变亮</a:t>
            </a:r>
            <a:r>
              <a:rPr lang="en-US" altLang="zh-CN" sz="21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1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也可表示人</a:t>
            </a:r>
            <a:r>
              <a:rPr lang="zh-CN" altLang="zh-CN" sz="21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情绪、表情</a:t>
            </a:r>
            <a:r>
              <a:rPr lang="zh-CN" altLang="zh-CN" sz="21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1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变得愉悦、兴奋</a:t>
            </a:r>
            <a:r>
              <a:rPr lang="en-US" altLang="zh-CN" sz="21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1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100">
              <a:solidFill>
                <a:srgbClr val="00B0F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箭头右.eps" descr="id:21474880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951191" y="4941168"/>
            <a:ext cx="216024" cy="21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78785"/>
            <a:ext cx="11485848" cy="307507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Paul’s eyes suddenly lit up, so he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 home, employed some experienced workers to make high-quality charcoal out of the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trees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soon as a large amount of good charcoal came into the market, the townspeople warmly welcomed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Pretty soon, more than 1,000 boxes of charcoal were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spring of the second year, he used the money to buy enough young trees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few years, the forest manor that everyone thought had disappeared came to life again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933056"/>
            <a:ext cx="11485848" cy="5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946525" algn="l"/>
                <a:tab pos="6545263" algn="l"/>
                <a:tab pos="8972550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dead	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burnt	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fallen	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66600" y="4022492"/>
            <a:ext cx="3722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200" smtClean="0"/>
              <a:t>B</a:t>
            </a:r>
            <a:endParaRPr lang="zh-CN" altLang="en-US" sz="22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0"/>
          <p:cNvSpPr txBox="1">
            <a:spLocks/>
          </p:cNvSpPr>
          <p:nvPr/>
        </p:nvSpPr>
        <p:spPr bwMode="auto">
          <a:xfrm>
            <a:off x="360854" y="4485128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考查形容词辨析。句意：保罗的眼睛突然亮了起来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于是他立即回家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雇了一些有经验的工人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用烧焦的树木制作高质量的木炭。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dead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死的；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burnt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烧焦的；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fallen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倒下的；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强壮的。根据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“make high-quality charcoal”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此处指用烧焦的树制作木炭。故选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194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Paul’s eyes suddenly lit up, so 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 home, employed some experienced workers to make high-quality charcoal out of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trees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soon as a large amount of good charcoal came into the market, the townspeople warmly welcomed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Pretty soon, more than 1,000 boxes of charcoal were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spring of the second year, he used the money to buy enough young trees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few years, the forest manor that everyone thought had disappeared came to life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400506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946525" algn="l"/>
                <a:tab pos="6545263" algn="l"/>
                <a:tab pos="8972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0958" y="408325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smtClean="0"/>
              <a:t>A</a:t>
            </a:r>
            <a:endParaRPr lang="zh-CN" altLang="en-US" sz="2400"/>
          </a:p>
        </p:txBody>
      </p:sp>
      <p:sp>
        <p:nvSpPr>
          <p:cNvPr id="5" name="内容占位符 11"/>
          <p:cNvSpPr txBox="1">
            <a:spLocks/>
          </p:cNvSpPr>
          <p:nvPr/>
        </p:nvSpPr>
        <p:spPr bwMode="auto">
          <a:xfrm>
            <a:off x="360854" y="45091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考查代词辨析。句意：大量优质木炭一进入市场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镇上的人们就热烈欢迎它。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他（她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它）们。根据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 soon as a large amount of good charcoal came into the market”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此处指人们欢迎这些优质木炭。故选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737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Paul’s eyes suddenly lit up, so 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 home, employed some experienced workers to make high-quality charcoal out of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trees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soon as a large amount of good charcoal came into the market, the townspeople warmly welcomed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Pretty soon, more than 1,000 boxes of charcoal were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spring of the second year, he used the money to buy enough young trees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few years, the forest manor that everyone thought had disappeared came to life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402887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946525" algn="l"/>
                <a:tab pos="6545263" algn="l"/>
                <a:tab pos="8972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used up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 up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carried out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sold out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2524" y="411946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  <p:sp>
        <p:nvSpPr>
          <p:cNvPr id="6" name="内容占位符 13"/>
          <p:cNvSpPr txBox="1">
            <a:spLocks/>
          </p:cNvSpPr>
          <p:nvPr/>
        </p:nvSpPr>
        <p:spPr bwMode="auto">
          <a:xfrm>
            <a:off x="360854" y="45530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考查动词词组辨析。句意：很快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,1000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多箱木炭就售罄了。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 up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用完；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up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编造；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carry out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执行；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sell out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售罄。根据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“Pretty soon”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多箱木炭被卖完了。故选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572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90068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Paul’s eyes suddenly lit up, so 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 home, employed some experienced workers to make high-quality charcoal out of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trees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soon as a large amount of good charcoal came into the market, the townspeople warmly welcomed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Pretty soon, more than 1,000 boxes of charcoal were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spring of the second year, he used the money to buy enough young trees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few years, the forest manor that everyone thought had disappeared came to life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4072819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946525" algn="l"/>
                <a:tab pos="6545263" algn="l"/>
                <a:tab pos="8972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416341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  <p:sp>
        <p:nvSpPr>
          <p:cNvPr id="6" name="内容占位符 14"/>
          <p:cNvSpPr txBox="1">
            <a:spLocks/>
          </p:cNvSpPr>
          <p:nvPr/>
        </p:nvSpPr>
        <p:spPr bwMode="auto">
          <a:xfrm>
            <a:off x="360854" y="46250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考查介词辨析。句意：几年后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那座大家都以为已经消失的森林庄园又恢复了生机。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为止；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few years”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此处指几年后。故选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371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4070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cloud has a silver lining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if God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the doors, it will also leave you a window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you must first have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never giving up can you find a chance to survive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97081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946525" algn="l"/>
                <a:tab pos="6545263" algn="l"/>
                <a:tab pos="8972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locks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closes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paints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7088" y="308535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  <p:sp>
        <p:nvSpPr>
          <p:cNvPr id="6" name="内容占位符 15"/>
          <p:cNvSpPr txBox="1">
            <a:spLocks/>
          </p:cNvSpPr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考查动词辨析。句意：即使上帝关上了所有的门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他也会为你留下一扇窗。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lock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锁上；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关闭；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涂色；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绘画。根据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will also leave you a window”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此处指关上了所有的门。故选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448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4070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cloud has a silver lining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if God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the doors, it will also leave you a window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you must first have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never giving up can you find a chance to survive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97081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946525" algn="l"/>
                <a:tab pos="6545263" algn="l"/>
                <a:tab pos="8972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spirit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value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08332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  <p:sp>
        <p:nvSpPr>
          <p:cNvPr id="6" name="内容占位符 16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考查名词辨析。句意：只有你首先拥有永不放弃的精神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你才能找到生存的机会。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方式；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spirit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精神；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value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价值；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意义。根据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“never giving up”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此处指要拥有永不放弃的精神。故选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048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 bwMode="auto">
          <a:xfrm>
            <a:off x="360854" y="1484784"/>
            <a:ext cx="11567000" cy="2736304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8" name="内容占位符 17"/>
          <p:cNvSpPr>
            <a:spLocks noGrp="1"/>
          </p:cNvSpPr>
          <p:nvPr>
            <p:ph idx="1"/>
          </p:nvPr>
        </p:nvSpPr>
        <p:spPr>
          <a:xfrm>
            <a:off x="360854" y="1840756"/>
            <a:ext cx="11485848" cy="2308324"/>
          </a:xfrm>
        </p:spPr>
        <p:txBody>
          <a:bodyPr/>
          <a:lstStyle/>
          <a:p>
            <a:pPr indent="715963"/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做完形填空题时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可先跳过空格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通读全文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把握主题和情感走向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然后通过上下文去破题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百分之七十的答案可以通过上下文捕捉到关键词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利用前后语境推断正确答案。此外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固定搭配也是常考点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要熟记高频短语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最后语法补漏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通过判断时态、介词、连词是否能合理解题。</a:t>
            </a:r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462" y="1176465"/>
            <a:ext cx="1968352" cy="66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894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2680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是一篇记叙文。文章讲述了保罗从父亲那里继承的庄园毁于一场大火。在他陷入绝望时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他想到用庄园里的木炭挣钱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最后让这座庄园恢复了生机。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50" y="1412776"/>
            <a:ext cx="11640878" cy="1368152"/>
          </a:xfrm>
          <a:prstGeom prst="rect">
            <a:avLst/>
          </a:prstGeom>
        </p:spPr>
      </p:pic>
      <p:pic>
        <p:nvPicPr>
          <p:cNvPr id="4" name="语篇导航-DA.eps" descr="id:214748762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87208" y="2907524"/>
            <a:ext cx="1909940" cy="46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722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715963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Paul was a rich young man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his father died, he left Paul plenty of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—a beautiful forest manor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庄园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before the forest was replaced by money, a fire destroyed it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Watching the green trees turned into black coke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焦炭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overnight, Paul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9695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946525" algn="l"/>
                <a:tab pos="6726238" algn="l"/>
                <a:tab pos="941546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 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wealth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730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考查名词辨析。句意：当他父亲去世时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他给保罗留下了大量的财富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一座美丽的森林庄园。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钱；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运气；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wealth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财富；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书籍。根据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beautiful forest manor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庄园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此处指保罗的父亲留下了一笔财富。故选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01577" y="310746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2056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76233"/>
            <a:ext cx="11485848" cy="2238241"/>
          </a:xfrm>
        </p:spPr>
        <p:txBody>
          <a:bodyPr/>
          <a:lstStyle/>
          <a:p>
            <a:pPr indent="715963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Paul was a rich young man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his father died, he left Paul plenty of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—a beautiful forest manor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庄园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before the forest was replaced by money, a fire destroyed it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Watching the green trees turned into black coke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焦炭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overnight, Paul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2706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946525" algn="l"/>
                <a:tab pos="6726238" algn="l"/>
                <a:tab pos="941546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simply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seriously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strongly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1812" y="343357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90312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考查副词辨析。句意：但在这片森林被转化为金钱之前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一场大火严重地摧毁了它。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快速地；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简单地；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严重地；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强烈地。根据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“Watching the green trees turned into black coke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焦炭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overnight”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大火严重摧毁了庄园。故选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900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34084"/>
            <a:ext cx="11485848" cy="2238241"/>
          </a:xfrm>
        </p:spPr>
        <p:txBody>
          <a:bodyPr/>
          <a:lstStyle/>
          <a:p>
            <a:pPr indent="715963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Paul was a rich young man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his father died, he left Paul plenty of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—a beautiful forest manor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庄园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before the forest was replaced by money, a fire destroyed it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Watching the green trees turned into black coke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焦炭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overnight, Paul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18491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946525" algn="l"/>
                <a:tab pos="6726238" algn="l"/>
                <a:tab pos="941546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calm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afraid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pleased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heartbroken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6650" y="32713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9998" y="376098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考查形容词辨析。句意：看着绿树一夜之间变成黑炭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保罗心碎了。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平静的；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afraid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heartbroken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心碎的。根据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“Watching the green trees turned into black coke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焦炭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overnight”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庄园被毁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保罗应该是很伤心。故选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9947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99" y="1015877"/>
            <a:ext cx="11464803" cy="5005411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89699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Watching the green trees turned into black coke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焦炭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overnight, Paul was heart-broken.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着绿树一夜之间变成黑炭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保罗心碎了。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是一个复合句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包含现在分词短语做状语和主句。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“Watching the green trees turned into black coke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焦炭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overnight,”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“Paul was heartbroken”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的伴随状语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核心动词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watching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作伴随状语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保罗在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看到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这一动作发生时的状态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逻辑主语与主句主语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“Paul”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一致。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green trees turned into black coke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焦炭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overnight”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是宾语从句（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watching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的宾语）。</a:t>
            </a: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5681" y="4167816"/>
            <a:ext cx="19050" cy="95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2843" y="4320216"/>
            <a:ext cx="9525" cy="952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574" y="2780928"/>
            <a:ext cx="953489" cy="30949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3826" y="3293610"/>
            <a:ext cx="969119" cy="3939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1197" y="1053058"/>
            <a:ext cx="2213663" cy="468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871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order to rebuild the forest, Paul decided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bank money, but the bank refused him for he had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valuable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Paul was too disappointed to eat or drink, locking himself in his 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wife was afraid he would be sick and persuaded him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outside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909638" hangingPunct="0">
              <a:spcAft>
                <a:spcPts val="0"/>
              </a:spcAft>
              <a:tabLst>
                <a:tab pos="39465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borrow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1577" y="334781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80084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考查动词辨析。句意：为了重建森林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保罗决定向银行借钱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但银行拒绝了他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因为他现在没有任何有价值的东西。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borrow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借；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制造；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发送。根据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bank money”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此处指他向银行借钱。故选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4881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order to rebuild the forest, Paul decided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bank money, but the bank refused him for he had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valuable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Paul was too disappointed to eat or drink, locking himself in his 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wife was afraid he would be sick and persuaded him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outside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909638" hangingPunct="0">
              <a:spcAft>
                <a:spcPts val="0"/>
              </a:spcAft>
              <a:tabLst>
                <a:tab pos="39465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3887" y="337378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832988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考查代词辨析。句意：为了重建森林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保罗决定向银行借钱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但银行拒绝了他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因为他现在没有任何有价值的东西。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没有东西；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某物；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任何东西；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一切。根据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the bank refused him”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银行拒绝了保罗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所以他应该是没有什么珍贵的东西。故选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825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6957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order to rebuild the forest, Paul decided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bank money, but the bank refused him for he had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valuable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Paul was too disappointed to eat or drink, locking himself in his 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wife was afraid he would be sick and persuaded him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outside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defTabSz="909638" hangingPunct="0">
              <a:spcAft>
                <a:spcPts val="0"/>
              </a:spcAft>
              <a:tabLst>
                <a:tab pos="39465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respect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guide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354339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40050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考查动词辨析。句意：他的妻子担心他会生病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劝他出去放松一下。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拯救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节省；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放松；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respect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尊重；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guide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“outside”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此处指外出放松。故选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867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1518</Words>
  <Application>Microsoft Office PowerPoint</Application>
  <PresentationFormat>自定义</PresentationFormat>
  <Paragraphs>68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450</cp:revision>
  <dcterms:created xsi:type="dcterms:W3CDTF">2020-11-06T05:24:00Z</dcterms:created>
  <dcterms:modified xsi:type="dcterms:W3CDTF">2025-09-17T14:08:03Z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